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67" r:id="rId1"/>
  </p:sldMasterIdLst>
  <p:sldIdLst>
    <p:sldId id="256" r:id="rId2"/>
    <p:sldId id="257" r:id="rId3"/>
    <p:sldId id="264" r:id="rId4"/>
    <p:sldId id="266" r:id="rId5"/>
    <p:sldId id="265" r:id="rId6"/>
    <p:sldId id="258" r:id="rId7"/>
    <p:sldId id="260" r:id="rId8"/>
    <p:sldId id="261" r:id="rId9"/>
    <p:sldId id="262" r:id="rId10"/>
    <p:sldId id="263" r:id="rId11"/>
    <p:sldId id="267" r:id="rId12"/>
    <p:sldId id="269" r:id="rId13"/>
    <p:sldId id="268" r:id="rId14"/>
    <p:sldId id="273" r:id="rId15"/>
    <p:sldId id="259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ano Univaso" initials="LU" lastIdx="1" clrIdx="0">
    <p:extLst>
      <p:ext uri="{19B8F6BF-5375-455C-9EA6-DF929625EA0E}">
        <p15:presenceInfo xmlns:p15="http://schemas.microsoft.com/office/powerpoint/2012/main" userId="Luciano Univas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BCA2"/>
    <a:srgbClr val="E3D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3" autoAdjust="0"/>
    <p:restoredTop sz="94660"/>
  </p:normalViewPr>
  <p:slideViewPr>
    <p:cSldViewPr snapToGrid="0">
      <p:cViewPr varScale="1">
        <p:scale>
          <a:sx n="36" d="100"/>
          <a:sy n="36" d="100"/>
        </p:scale>
        <p:origin x="49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27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86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407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21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15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0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29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0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1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966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439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7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 smtClean="0"/>
              <a:t>Ácido - Base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 smtClean="0"/>
              <a:t>4to Medio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44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45" y="2302041"/>
            <a:ext cx="2560686" cy="3469729"/>
          </a:xfrm>
          <a:prstGeom prst="rect">
            <a:avLst/>
          </a:prstGeom>
        </p:spPr>
      </p:pic>
      <p:sp>
        <p:nvSpPr>
          <p:cNvPr id="26" name="Llamada rectangular redondeada 25"/>
          <p:cNvSpPr/>
          <p:nvPr/>
        </p:nvSpPr>
        <p:spPr>
          <a:xfrm rot="5400000">
            <a:off x="2890266" y="4272731"/>
            <a:ext cx="2271026" cy="727052"/>
          </a:xfrm>
          <a:prstGeom prst="wedgeRoundRectCallout">
            <a:avLst>
              <a:gd name="adj1" fmla="val -47413"/>
              <a:gd name="adj2" fmla="val 16761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3771436" y="3502132"/>
            <a:ext cx="7162747" cy="22696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0" y="-72510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3701" y="-167534"/>
            <a:ext cx="7590482" cy="1499616"/>
          </a:xfrm>
        </p:spPr>
        <p:txBody>
          <a:bodyPr/>
          <a:lstStyle/>
          <a:p>
            <a:r>
              <a:rPr lang="es-CL" dirty="0" smtClean="0">
                <a:solidFill>
                  <a:schemeClr val="bg1"/>
                </a:solidFill>
              </a:rPr>
              <a:t>Teorías Ácido-base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64737" y="1469470"/>
            <a:ext cx="330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¿Qué son los ácidos?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738214" y="3712737"/>
            <a:ext cx="71627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considera como ácido al propio catión H+, y como base al anión OH−, </a:t>
            </a:r>
            <a:r>
              <a:rPr lang="es-ES" b="1" dirty="0"/>
              <a:t>que tiene un par electrónico no compartido</a:t>
            </a:r>
            <a:r>
              <a:rPr lang="es-ES" dirty="0"/>
              <a:t>. En consecuencia, aquí la reacción ácido-base, de acuerdo con la definición de Lewis, </a:t>
            </a:r>
            <a:r>
              <a:rPr lang="es-ES" b="1" dirty="0"/>
              <a:t>es la donación del par electrónico </a:t>
            </a:r>
            <a:r>
              <a:rPr lang="es-ES" dirty="0"/>
              <a:t>del anión </a:t>
            </a:r>
            <a:r>
              <a:rPr lang="es-ES" b="1" dirty="0"/>
              <a:t>OH− al catión H+, </a:t>
            </a:r>
            <a:r>
              <a:rPr lang="es-ES" dirty="0"/>
              <a:t>formándose un enlace covalente coordinado </a:t>
            </a:r>
            <a:r>
              <a:rPr lang="es-ES" dirty="0" smtClean="0"/>
              <a:t>entre </a:t>
            </a:r>
            <a:r>
              <a:rPr lang="es-ES" dirty="0"/>
              <a:t>H+ y OH−, que produce </a:t>
            </a:r>
            <a:r>
              <a:rPr lang="es-ES" dirty="0" smtClean="0"/>
              <a:t>H2O.</a:t>
            </a:r>
            <a:endParaRPr lang="en-U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59" y="1294468"/>
            <a:ext cx="4786965" cy="2243890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1568471" y="5771770"/>
            <a:ext cx="1315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Lewis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87267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62" y="1832412"/>
            <a:ext cx="7381875" cy="456247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-42689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814243" y="0"/>
            <a:ext cx="6563514" cy="1162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CL" dirty="0" smtClean="0">
                <a:solidFill>
                  <a:schemeClr val="bg1"/>
                </a:solidFill>
              </a:rPr>
              <a:t>¿Qué es un Ácido?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874576" y="1309772"/>
            <a:ext cx="3905573" cy="37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err="1" smtClean="0"/>
              <a:t>Autodisociación</a:t>
            </a:r>
            <a:r>
              <a:rPr lang="es-CL" b="1" dirty="0" smtClean="0"/>
              <a:t> del agua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2541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7" y="1738402"/>
            <a:ext cx="5320472" cy="304314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-42689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147492" y="0"/>
            <a:ext cx="8291907" cy="1162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CL" dirty="0" smtClean="0">
                <a:solidFill>
                  <a:schemeClr val="bg1"/>
                </a:solidFill>
              </a:rPr>
              <a:t>Ácidos en la vida cotidiana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47368" y="4629150"/>
            <a:ext cx="230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Aminoácidos</a:t>
            </a:r>
            <a:endParaRPr lang="en-US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62" y="1638300"/>
            <a:ext cx="5705475" cy="31432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62" y="4966216"/>
            <a:ext cx="2550172" cy="1600233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582616" y="5578760"/>
            <a:ext cx="191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Ácido Sulfúrico</a:t>
            </a:r>
            <a:endParaRPr lang="en-US" b="1" dirty="0"/>
          </a:p>
        </p:txBody>
      </p:sp>
      <p:cxnSp>
        <p:nvCxnSpPr>
          <p:cNvPr id="18" name="Conector curvado 17"/>
          <p:cNvCxnSpPr/>
          <p:nvPr/>
        </p:nvCxnSpPr>
        <p:spPr>
          <a:xfrm rot="5400000" flipH="1" flipV="1">
            <a:off x="8215371" y="5101628"/>
            <a:ext cx="924725" cy="284568"/>
          </a:xfrm>
          <a:prstGeom prst="curvedConnector3">
            <a:avLst>
              <a:gd name="adj1" fmla="val 50000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509442" y="8991"/>
            <a:ext cx="7701358" cy="1162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CL" dirty="0" smtClean="0">
                <a:solidFill>
                  <a:schemeClr val="bg1"/>
                </a:solidFill>
              </a:rPr>
              <a:t>¿Cómo se calcula el pH?</a:t>
            </a: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065"/>
            <a:ext cx="12182738" cy="39498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7941" r="20454"/>
          <a:stretch/>
        </p:blipFill>
        <p:spPr>
          <a:xfrm>
            <a:off x="2887579" y="5090804"/>
            <a:ext cx="6192254" cy="116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623" t="12295" r="39210" b="2634"/>
          <a:stretch/>
        </p:blipFill>
        <p:spPr>
          <a:xfrm>
            <a:off x="0" y="0"/>
            <a:ext cx="6915150" cy="36910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99085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24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945" y="1171074"/>
            <a:ext cx="8192109" cy="542462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-42689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585643" y="0"/>
            <a:ext cx="6563514" cy="1162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s-CL" dirty="0" smtClean="0">
                <a:solidFill>
                  <a:schemeClr val="bg1"/>
                </a:solidFill>
              </a:rPr>
              <a:t>Ejercicios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1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42689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2585642" y="0"/>
            <a:ext cx="6666845" cy="1171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s-CL" b="1" dirty="0" smtClean="0">
                <a:solidFill>
                  <a:schemeClr val="bg1"/>
                </a:solidFill>
              </a:rPr>
              <a:t>Ácidos y Bases Fuertes/Débiles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121" y="4536110"/>
            <a:ext cx="9996407" cy="232189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b="33934"/>
          <a:stretch/>
        </p:blipFill>
        <p:spPr>
          <a:xfrm>
            <a:off x="1394121" y="1079991"/>
            <a:ext cx="8555789" cy="423402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36448" t="66590" r="36742" b="16482"/>
          <a:stretch/>
        </p:blipFill>
        <p:spPr>
          <a:xfrm>
            <a:off x="9471684" y="1079991"/>
            <a:ext cx="2293750" cy="10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11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23"/>
          <a:stretch/>
        </p:blipFill>
        <p:spPr>
          <a:xfrm>
            <a:off x="1173922" y="1171074"/>
            <a:ext cx="9844155" cy="12776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33603" r="315" b="35953"/>
          <a:stretch/>
        </p:blipFill>
        <p:spPr>
          <a:xfrm>
            <a:off x="1167464" y="2491421"/>
            <a:ext cx="9844155" cy="164282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-42689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585642" y="0"/>
            <a:ext cx="6666845" cy="1171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s-CL" b="1" dirty="0" smtClean="0">
                <a:solidFill>
                  <a:schemeClr val="bg1"/>
                </a:solidFill>
              </a:rPr>
              <a:t>Ácidos y Bases Fuertes/Débiles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4" y="4145935"/>
            <a:ext cx="11916689" cy="171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32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2615" t="45944" r="13547" b="11977"/>
          <a:stretch/>
        </p:blipFill>
        <p:spPr>
          <a:xfrm>
            <a:off x="3635326" y="2821121"/>
            <a:ext cx="4921348" cy="19993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270" y="2403137"/>
            <a:ext cx="5854459" cy="41798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-42689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585642" y="0"/>
            <a:ext cx="6666845" cy="1171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s-CL" b="1" dirty="0" smtClean="0">
                <a:solidFill>
                  <a:schemeClr val="bg1"/>
                </a:solidFill>
              </a:rPr>
              <a:t>Ácidos Débiles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76020" y="1581095"/>
            <a:ext cx="11039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i="1" dirty="0" err="1">
                <a:latin typeface="TimesLTStd-Italic"/>
              </a:rPr>
              <a:t>K</a:t>
            </a:r>
            <a:r>
              <a:rPr lang="es-ES" sz="800" b="1" dirty="0" err="1">
                <a:latin typeface="TimesLTStd-Roman"/>
              </a:rPr>
              <a:t>a</a:t>
            </a:r>
            <a:r>
              <a:rPr lang="es-ES" dirty="0">
                <a:latin typeface="TimesLTStd-Roman"/>
              </a:rPr>
              <a:t>, la </a:t>
            </a:r>
            <a:r>
              <a:rPr lang="es-ES" b="1" i="1" dirty="0">
                <a:latin typeface="TimesLTStd-BoldItalic"/>
              </a:rPr>
              <a:t>constante de ionización de un </a:t>
            </a:r>
            <a:r>
              <a:rPr lang="es-ES" b="1" i="1" dirty="0" smtClean="0">
                <a:latin typeface="TimesLTStd-BoldItalic"/>
              </a:rPr>
              <a:t>ácido</a:t>
            </a:r>
            <a:r>
              <a:rPr lang="es-ES" dirty="0" smtClean="0">
                <a:latin typeface="TimesLTStd-Roman"/>
              </a:rPr>
              <a:t>, </a:t>
            </a:r>
            <a:r>
              <a:rPr lang="es-ES" dirty="0">
                <a:latin typeface="TimesLTStd-Roman"/>
              </a:rPr>
              <a:t>es </a:t>
            </a:r>
            <a:r>
              <a:rPr lang="es-ES" i="1" dirty="0">
                <a:latin typeface="TimesLTStd-Italic"/>
              </a:rPr>
              <a:t>la constante de equilibrio para </a:t>
            </a:r>
            <a:r>
              <a:rPr lang="es-ES" i="1" dirty="0" smtClean="0">
                <a:latin typeface="TimesLTStd-Italic"/>
              </a:rPr>
              <a:t>la </a:t>
            </a:r>
            <a:r>
              <a:rPr lang="es-ES" i="1" dirty="0" err="1" smtClean="0">
                <a:latin typeface="TimesLTStd-Italic"/>
              </a:rPr>
              <a:t>ionizacion</a:t>
            </a:r>
            <a:r>
              <a:rPr lang="es-ES" i="1" dirty="0" smtClean="0">
                <a:latin typeface="TimesLTStd-Italic"/>
              </a:rPr>
              <a:t> </a:t>
            </a:r>
            <a:r>
              <a:rPr lang="es-ES" i="1" dirty="0">
                <a:latin typeface="TimesLTStd-Italic"/>
              </a:rPr>
              <a:t>de un acido</a:t>
            </a:r>
            <a:r>
              <a:rPr lang="es-ES" dirty="0" smtClean="0">
                <a:latin typeface="TimesLTStd-Roman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354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256" y="0"/>
            <a:ext cx="121907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02" y="227737"/>
            <a:ext cx="11793791" cy="13628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02" y="3740199"/>
            <a:ext cx="11744972" cy="29504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623" y="1590575"/>
            <a:ext cx="7762501" cy="22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87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" b="34391"/>
          <a:stretch/>
        </p:blipFill>
        <p:spPr>
          <a:xfrm>
            <a:off x="2113697" y="424809"/>
            <a:ext cx="7767281" cy="599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1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56" y="0"/>
            <a:ext cx="121907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37124"/>
          <a:stretch/>
        </p:blipFill>
        <p:spPr>
          <a:xfrm>
            <a:off x="1256" y="1038386"/>
            <a:ext cx="12190744" cy="21048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870" y="2919170"/>
            <a:ext cx="5364456" cy="153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01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56" y="0"/>
            <a:ext cx="121907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9496" cy="551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42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7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11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5249"/>
            <a:ext cx="12192000" cy="660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38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9550"/>
            <a:ext cx="11849099" cy="36447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r="22156"/>
          <a:stretch/>
        </p:blipFill>
        <p:spPr>
          <a:xfrm>
            <a:off x="804139" y="5192007"/>
            <a:ext cx="10229850" cy="134561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3854349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743526" y="3854349"/>
            <a:ext cx="6666845" cy="1171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s-CL" b="1" dirty="0" smtClean="0">
                <a:solidFill>
                  <a:schemeClr val="bg1"/>
                </a:solidFill>
              </a:rPr>
              <a:t>Ejercicio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71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20035"/>
          <a:stretch/>
        </p:blipFill>
        <p:spPr>
          <a:xfrm>
            <a:off x="2209800" y="1"/>
            <a:ext cx="8355474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1752" t="49574" r="13353" b="4310"/>
          <a:stretch/>
        </p:blipFill>
        <p:spPr>
          <a:xfrm>
            <a:off x="4380299" y="0"/>
            <a:ext cx="3524250" cy="76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49" y="1316281"/>
            <a:ext cx="10575151" cy="531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465"/>
          <a:stretch/>
        </p:blipFill>
        <p:spPr>
          <a:xfrm>
            <a:off x="190500" y="0"/>
            <a:ext cx="12001500" cy="182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r="6928"/>
          <a:stretch/>
        </p:blipFill>
        <p:spPr>
          <a:xfrm>
            <a:off x="190501" y="1820000"/>
            <a:ext cx="11830050" cy="270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71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9772649" cy="68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43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48" y="-20231"/>
            <a:ext cx="9686551" cy="687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66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42689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814243" y="0"/>
            <a:ext cx="6563514" cy="1162083"/>
          </a:xfrm>
        </p:spPr>
        <p:txBody>
          <a:bodyPr/>
          <a:lstStyle/>
          <a:p>
            <a:r>
              <a:rPr lang="es-CL" dirty="0" smtClean="0">
                <a:solidFill>
                  <a:schemeClr val="bg1"/>
                </a:solidFill>
              </a:rPr>
              <a:t>¿Qué es un Ácido?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81000" y="1330629"/>
            <a:ext cx="584835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Ácidos: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Sabor </a:t>
            </a:r>
            <a:r>
              <a:rPr lang="es-ES" dirty="0"/>
              <a:t>agrio, como evidencia el ácido presente en diversos frutos </a:t>
            </a:r>
            <a:r>
              <a:rPr lang="es-ES" dirty="0" smtClean="0"/>
              <a:t>cítricos.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Son </a:t>
            </a:r>
            <a:r>
              <a:rPr lang="es-ES" dirty="0"/>
              <a:t>altamente corrosivos, pudiendo generar quemaduras químicas en la piel, o daños respiratorios al inhalar sus </a:t>
            </a:r>
            <a:r>
              <a:rPr lang="es-ES" dirty="0" smtClean="0"/>
              <a:t>gases.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Buenos </a:t>
            </a:r>
            <a:r>
              <a:rPr lang="es-ES" dirty="0"/>
              <a:t>conductores de la electricidad en disoluciones </a:t>
            </a:r>
            <a:r>
              <a:rPr lang="es-ES" dirty="0" smtClean="0"/>
              <a:t>acuosas.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Reaccionan </a:t>
            </a:r>
            <a:r>
              <a:rPr lang="es-ES" dirty="0"/>
              <a:t>con metales produciendo sales e </a:t>
            </a:r>
            <a:r>
              <a:rPr lang="es-ES" dirty="0" smtClean="0"/>
              <a:t>hidrógeno.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Reaccionan </a:t>
            </a:r>
            <a:r>
              <a:rPr lang="es-ES" dirty="0"/>
              <a:t>con óxidos metálicos para formar sal y agua.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87" b="12216"/>
          <a:stretch/>
        </p:blipFill>
        <p:spPr>
          <a:xfrm>
            <a:off x="6511325" y="2510823"/>
            <a:ext cx="5236137" cy="434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60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28" r="2222" b="59641"/>
          <a:stretch/>
        </p:blipFill>
        <p:spPr>
          <a:xfrm>
            <a:off x="32229" y="0"/>
            <a:ext cx="12159771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00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881" t="40197" r="1880" b="7146"/>
          <a:stretch/>
        </p:blipFill>
        <p:spPr>
          <a:xfrm>
            <a:off x="133350" y="0"/>
            <a:ext cx="11791950" cy="68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72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13022"/>
          <a:stretch/>
        </p:blipFill>
        <p:spPr>
          <a:xfrm>
            <a:off x="723900" y="0"/>
            <a:ext cx="11201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2571751" y="0"/>
            <a:ext cx="7772072" cy="1171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s-CL" b="1" dirty="0" smtClean="0">
                <a:solidFill>
                  <a:schemeClr val="bg1"/>
                </a:solidFill>
              </a:rPr>
              <a:t>Soluciones Amortiguadoras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16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42689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814243" y="0"/>
            <a:ext cx="6563514" cy="1162083"/>
          </a:xfrm>
        </p:spPr>
        <p:txBody>
          <a:bodyPr/>
          <a:lstStyle/>
          <a:p>
            <a:r>
              <a:rPr lang="es-CL" dirty="0" smtClean="0">
                <a:solidFill>
                  <a:schemeClr val="bg1"/>
                </a:solidFill>
              </a:rPr>
              <a:t>¿Qué es una Base?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38150" y="1483750"/>
            <a:ext cx="58483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/>
              <a:t>Bases: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Presentan </a:t>
            </a:r>
            <a:r>
              <a:rPr lang="es-ES" dirty="0"/>
              <a:t>un sabor amargo característico.</a:t>
            </a:r>
          </a:p>
          <a:p>
            <a:pPr algn="just"/>
            <a:r>
              <a:rPr lang="es-ES" dirty="0"/>
              <a:t>    </a:t>
            </a:r>
            <a:endParaRPr lang="es-ES" dirty="0" smtClean="0"/>
          </a:p>
          <a:p>
            <a:pPr algn="just"/>
            <a:r>
              <a:rPr lang="es-ES" dirty="0" smtClean="0"/>
              <a:t>Buenos </a:t>
            </a:r>
            <a:r>
              <a:rPr lang="es-ES" dirty="0"/>
              <a:t>conductores de la electricidad en disoluciones acuosas.</a:t>
            </a:r>
          </a:p>
          <a:p>
            <a:pPr algn="just"/>
            <a:r>
              <a:rPr lang="es-ES" dirty="0"/>
              <a:t>    </a:t>
            </a:r>
            <a:endParaRPr lang="es-ES" dirty="0" smtClean="0"/>
          </a:p>
          <a:p>
            <a:pPr algn="just"/>
            <a:r>
              <a:rPr lang="es-ES" dirty="0" smtClean="0"/>
              <a:t>Son </a:t>
            </a:r>
            <a:r>
              <a:rPr lang="es-ES" dirty="0"/>
              <a:t>irritantes de la piel, pues disuelven la grasa cutánea, y pueden destruir por su efecto cáustico la materia orgánica. Su respiración también es peligrosa.</a:t>
            </a:r>
          </a:p>
          <a:p>
            <a:pPr algn="just"/>
            <a:r>
              <a:rPr lang="es-ES" dirty="0"/>
              <a:t>    </a:t>
            </a:r>
            <a:endParaRPr lang="es-ES" dirty="0" smtClean="0"/>
          </a:p>
          <a:p>
            <a:pPr algn="just"/>
            <a:r>
              <a:rPr lang="es-ES" dirty="0" smtClean="0"/>
              <a:t>Poseen </a:t>
            </a:r>
            <a:r>
              <a:rPr lang="es-ES" dirty="0"/>
              <a:t>tacto jabonoso.</a:t>
            </a:r>
          </a:p>
          <a:p>
            <a:pPr algn="just"/>
            <a:r>
              <a:rPr lang="es-ES" dirty="0"/>
              <a:t>    </a:t>
            </a:r>
            <a:endParaRPr lang="es-ES" dirty="0" smtClean="0"/>
          </a:p>
          <a:p>
            <a:pPr algn="just"/>
            <a:r>
              <a:rPr lang="es-ES" dirty="0" smtClean="0"/>
              <a:t>Son </a:t>
            </a:r>
            <a:r>
              <a:rPr lang="es-ES" dirty="0"/>
              <a:t>solubles en agua.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9" t="504" r="1549" b="15294"/>
          <a:stretch/>
        </p:blipFill>
        <p:spPr>
          <a:xfrm>
            <a:off x="6629400" y="1597329"/>
            <a:ext cx="5181599" cy="431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44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42689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814243" y="0"/>
            <a:ext cx="6563514" cy="1162083"/>
          </a:xfrm>
        </p:spPr>
        <p:txBody>
          <a:bodyPr/>
          <a:lstStyle/>
          <a:p>
            <a:r>
              <a:rPr lang="es-CL" dirty="0" smtClean="0">
                <a:solidFill>
                  <a:schemeClr val="bg1"/>
                </a:solidFill>
              </a:rPr>
              <a:t>¿Qué es un Ácido?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242492" y="1367198"/>
            <a:ext cx="11682807" cy="1347928"/>
          </a:xfrm>
        </p:spPr>
        <p:txBody>
          <a:bodyPr>
            <a:normAutofit/>
          </a:bodyPr>
          <a:lstStyle/>
          <a:p>
            <a:pPr algn="just"/>
            <a:r>
              <a:rPr lang="es-ES" dirty="0" smtClean="0"/>
              <a:t>Cuando </a:t>
            </a:r>
            <a:r>
              <a:rPr lang="es-ES" dirty="0"/>
              <a:t>hablamos de ácidos y de bases, nos referimos a </a:t>
            </a:r>
            <a:r>
              <a:rPr lang="es-ES" b="1" dirty="0"/>
              <a:t>dos tipos de compuestos químicos</a:t>
            </a:r>
            <a:r>
              <a:rPr lang="es-ES" dirty="0"/>
              <a:t>, </a:t>
            </a:r>
            <a:r>
              <a:rPr lang="es-ES" b="1" dirty="0"/>
              <a:t>opuestos en cuanto a su concentración de iones de hidrógeno</a:t>
            </a:r>
            <a:r>
              <a:rPr lang="es-ES" dirty="0"/>
              <a:t>, es decir, su medida de </a:t>
            </a:r>
            <a:r>
              <a:rPr lang="es-ES" b="1" dirty="0"/>
              <a:t>acidez o alcalinidad, su </a:t>
            </a:r>
            <a:r>
              <a:rPr lang="es-ES" b="1" dirty="0" smtClean="0"/>
              <a:t>pH</a:t>
            </a:r>
            <a:r>
              <a:rPr lang="es-ES" dirty="0" smtClean="0"/>
              <a:t>.</a:t>
            </a:r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" t="449" r="2309" b="-1444"/>
          <a:stretch/>
        </p:blipFill>
        <p:spPr>
          <a:xfrm>
            <a:off x="2533651" y="2422162"/>
            <a:ext cx="7467599" cy="392193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47226" y="5278355"/>
            <a:ext cx="18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Escala de pH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2718993" y="5506998"/>
            <a:ext cx="140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más ácido</a:t>
            </a:r>
            <a:endParaRPr lang="en-US" dirty="0"/>
          </a:p>
        </p:txBody>
      </p:sp>
      <p:sp>
        <p:nvSpPr>
          <p:cNvPr id="3" name="Flecha derecha 2"/>
          <p:cNvSpPr/>
          <p:nvPr/>
        </p:nvSpPr>
        <p:spPr>
          <a:xfrm rot="10800000">
            <a:off x="4127403" y="5506998"/>
            <a:ext cx="2140046" cy="41330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echa derecha 10"/>
          <p:cNvSpPr/>
          <p:nvPr/>
        </p:nvSpPr>
        <p:spPr>
          <a:xfrm>
            <a:off x="6418562" y="5506998"/>
            <a:ext cx="2140046" cy="41330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8575724" y="5506998"/>
            <a:ext cx="161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más básico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33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3858" y="2464583"/>
            <a:ext cx="3897892" cy="1793519"/>
          </a:xfrm>
        </p:spPr>
        <p:txBody>
          <a:bodyPr>
            <a:normAutofit fontScale="92500"/>
          </a:bodyPr>
          <a:lstStyle/>
          <a:p>
            <a:pPr algn="just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Lavoisier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: los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ácidos fuertes 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estaban restringidos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principalmente a los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oxácidos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que tienden a contener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átomos centrales en un alto estado de oxidación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rodeados de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átomos de oxígeno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tales como el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HNO</a:t>
            </a:r>
            <a:r>
              <a:rPr lang="es-E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y el </a:t>
            </a:r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s-ES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es-ES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  <a:p>
            <a:pPr algn="just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-72510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170" y="-215599"/>
            <a:ext cx="7590482" cy="1499616"/>
          </a:xfrm>
        </p:spPr>
        <p:txBody>
          <a:bodyPr/>
          <a:lstStyle/>
          <a:p>
            <a:r>
              <a:rPr lang="es-CL" dirty="0" err="1" smtClean="0">
                <a:solidFill>
                  <a:schemeClr val="bg1"/>
                </a:solidFill>
              </a:rPr>
              <a:t>Teorias</a:t>
            </a:r>
            <a:r>
              <a:rPr lang="es-CL" dirty="0" smtClean="0">
                <a:solidFill>
                  <a:schemeClr val="bg1"/>
                </a:solidFill>
              </a:rPr>
              <a:t> Ácido-base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64737" y="1469470"/>
            <a:ext cx="330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¿Qué son los ácidos?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56" y="-88556"/>
            <a:ext cx="5557244" cy="69465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8" t="37466" r="69552" b="6792"/>
          <a:stretch/>
        </p:blipFill>
        <p:spPr>
          <a:xfrm>
            <a:off x="4505991" y="1098563"/>
            <a:ext cx="2155768" cy="575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9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0972" y="2121020"/>
            <a:ext cx="7036877" cy="2490967"/>
          </a:xfrm>
        </p:spPr>
        <p:txBody>
          <a:bodyPr>
            <a:noAutofit/>
          </a:bodyPr>
          <a:lstStyle/>
          <a:p>
            <a:pPr algn="just"/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Liebig: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descubrió que las plantas se alimentan gracias al nitrógeno y al dióxido de carbono del aire 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de los minerales del suelo. </a:t>
            </a:r>
            <a:endParaRPr lang="es-E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ácido es una sustancia que contiene hidrógeno que puede ser reemplazado por un metal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​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La definición de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Liebig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, incluso siendo completamente empírica, se mantuvo en uso durante casi 50 años, hasta la adopción de la definición de 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Arrhenius.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-72510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0773" y="-147087"/>
            <a:ext cx="7590482" cy="1499616"/>
          </a:xfrm>
        </p:spPr>
        <p:txBody>
          <a:bodyPr/>
          <a:lstStyle/>
          <a:p>
            <a:r>
              <a:rPr lang="es-CL" dirty="0" err="1" smtClean="0">
                <a:solidFill>
                  <a:schemeClr val="bg1"/>
                </a:solidFill>
              </a:rPr>
              <a:t>Teorias</a:t>
            </a:r>
            <a:r>
              <a:rPr lang="es-CL" dirty="0" smtClean="0">
                <a:solidFill>
                  <a:schemeClr val="bg1"/>
                </a:solidFill>
              </a:rPr>
              <a:t> Ácido-base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64737" y="1469470"/>
            <a:ext cx="330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¿Qué son los ácidos?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2246" t="8209" r="11337" b="15055"/>
          <a:stretch/>
        </p:blipFill>
        <p:spPr>
          <a:xfrm>
            <a:off x="8291948" y="3684896"/>
            <a:ext cx="2095500" cy="22545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948" y="1173141"/>
            <a:ext cx="2095500" cy="2095500"/>
          </a:xfrm>
          <a:prstGeom prst="rect">
            <a:avLst/>
          </a:prstGeom>
        </p:spPr>
      </p:pic>
      <p:sp>
        <p:nvSpPr>
          <p:cNvPr id="14" name="Flecha derecha 13"/>
          <p:cNvSpPr/>
          <p:nvPr/>
        </p:nvSpPr>
        <p:spPr>
          <a:xfrm rot="20782365">
            <a:off x="7905848" y="5427161"/>
            <a:ext cx="554419" cy="58924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/>
        </p:nvSpPr>
        <p:spPr>
          <a:xfrm rot="18212182">
            <a:off x="7856757" y="5500532"/>
            <a:ext cx="70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NO</a:t>
            </a:r>
            <a:r>
              <a:rPr lang="es-CL" b="1" baseline="-25000" dirty="0" smtClean="0"/>
              <a:t>3</a:t>
            </a:r>
            <a:endParaRPr lang="en-US" b="1" baseline="-25000" dirty="0"/>
          </a:p>
        </p:txBody>
      </p:sp>
      <p:sp>
        <p:nvSpPr>
          <p:cNvPr id="16" name="Rectángulo 15"/>
          <p:cNvSpPr/>
          <p:nvPr/>
        </p:nvSpPr>
        <p:spPr>
          <a:xfrm>
            <a:off x="641630" y="5436277"/>
            <a:ext cx="6987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Uno de sus logros más renombrados fue la invención del fertilizante a base de nitrógeno.</a:t>
            </a:r>
          </a:p>
        </p:txBody>
      </p:sp>
      <p:sp>
        <p:nvSpPr>
          <p:cNvPr id="15" name="Flecha derecha 14"/>
          <p:cNvSpPr/>
          <p:nvPr/>
        </p:nvSpPr>
        <p:spPr>
          <a:xfrm rot="1267315">
            <a:off x="7981933" y="3749281"/>
            <a:ext cx="554419" cy="58924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/>
          <p:cNvSpPr txBox="1"/>
          <p:nvPr/>
        </p:nvSpPr>
        <p:spPr>
          <a:xfrm rot="20297132">
            <a:off x="7937568" y="3787191"/>
            <a:ext cx="70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CO</a:t>
            </a:r>
            <a:r>
              <a:rPr lang="es-CL" b="1" baseline="-25000" dirty="0" smtClean="0"/>
              <a:t>2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1212211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lamada rectangular redondeada 25"/>
          <p:cNvSpPr/>
          <p:nvPr/>
        </p:nvSpPr>
        <p:spPr>
          <a:xfrm rot="5400000">
            <a:off x="3065707" y="3197227"/>
            <a:ext cx="1283040" cy="727052"/>
          </a:xfrm>
          <a:prstGeom prst="wedgeRoundRectCallout">
            <a:avLst>
              <a:gd name="adj1" fmla="val -22916"/>
              <a:gd name="adj2" fmla="val 18085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3452884" y="2920621"/>
            <a:ext cx="7053565" cy="1281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7018674" y="1968506"/>
            <a:ext cx="3626579" cy="772142"/>
          </a:xfrm>
          <a:prstGeom prst="rect">
            <a:avLst/>
          </a:prstGeom>
          <a:solidFill>
            <a:srgbClr val="C6B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3589360" y="1985344"/>
            <a:ext cx="2739251" cy="755304"/>
          </a:xfrm>
          <a:prstGeom prst="rect">
            <a:avLst/>
          </a:prstGeom>
          <a:solidFill>
            <a:srgbClr val="C6B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0" y="-72510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0773" y="-147087"/>
            <a:ext cx="7590482" cy="1499616"/>
          </a:xfrm>
        </p:spPr>
        <p:txBody>
          <a:bodyPr/>
          <a:lstStyle/>
          <a:p>
            <a:r>
              <a:rPr lang="es-CL" dirty="0" smtClean="0">
                <a:solidFill>
                  <a:schemeClr val="bg1"/>
                </a:solidFill>
              </a:rPr>
              <a:t>Teorías Ácido-base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64737" y="1469470"/>
            <a:ext cx="330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¿Qué son los ácidos?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96" y="2173903"/>
            <a:ext cx="2095500" cy="2619375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3589360" y="2173903"/>
            <a:ext cx="2852383" cy="369332"/>
            <a:chOff x="3589360" y="2173903"/>
            <a:chExt cx="2852383" cy="369332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3589360" y="2173903"/>
              <a:ext cx="285238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H</a:t>
              </a:r>
              <a:r>
                <a:rPr kumimoji="0" lang="en-US" altLang="en-US" sz="1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+</a:t>
              </a: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n-US" altLang="en-US" sz="1800" b="1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(</a:t>
              </a:r>
              <a:r>
                <a:rPr kumimoji="0" lang="en-US" altLang="en-US" sz="1800" b="1" i="0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aq</a:t>
              </a:r>
              <a:r>
                <a:rPr kumimoji="0" lang="en-US" altLang="en-US" sz="1800" b="1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) </a:t>
              </a: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+ OH</a:t>
              </a:r>
              <a:r>
                <a:rPr kumimoji="0" lang="en-US" altLang="en-US" sz="18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−</a:t>
              </a: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en-US" altLang="en-US" sz="1800" b="1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(</a:t>
              </a:r>
              <a:r>
                <a:rPr kumimoji="0" lang="en-US" altLang="en-US" sz="1800" b="1" i="0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aq</a:t>
              </a:r>
              <a:r>
                <a:rPr kumimoji="0" lang="en-US" altLang="en-US" sz="1800" b="1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)         </a:t>
              </a: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H</a:t>
              </a:r>
              <a:r>
                <a:rPr kumimoji="0" lang="en-US" altLang="en-US" sz="1800" b="1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2</a:t>
              </a:r>
              <a:r>
                <a:rPr kumimoji="0" lang="en-US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O</a:t>
              </a:r>
              <a:r>
                <a: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Flecha derecha 15"/>
            <p:cNvSpPr/>
            <p:nvPr/>
          </p:nvSpPr>
          <p:spPr>
            <a:xfrm>
              <a:off x="5317959" y="2237873"/>
              <a:ext cx="336885" cy="216570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3452884" y="3100357"/>
            <a:ext cx="70558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"</a:t>
            </a:r>
            <a:r>
              <a:rPr lang="es-ES" dirty="0" smtClean="0"/>
              <a:t>Los </a:t>
            </a:r>
            <a:r>
              <a:rPr lang="es-ES" dirty="0"/>
              <a:t>ácidos de Arrhenius, en disolución acuosa, forman cationes hidrógeno, mientras que las bases de Arrhenius forman aniones hidroxilo". </a:t>
            </a:r>
            <a:endParaRPr lang="en-US" dirty="0"/>
          </a:p>
        </p:txBody>
      </p:sp>
      <p:sp>
        <p:nvSpPr>
          <p:cNvPr id="22" name="Flecha derecha 21"/>
          <p:cNvSpPr/>
          <p:nvPr/>
        </p:nvSpPr>
        <p:spPr>
          <a:xfrm rot="10800000">
            <a:off x="5257798" y="2237873"/>
            <a:ext cx="336885" cy="21657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3343701" y="4365292"/>
            <a:ext cx="71627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(En los tiempos modernos, el uso de H</a:t>
            </a:r>
            <a:r>
              <a:rPr lang="es-E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 se considera como una abreviatura de H</a:t>
            </a:r>
            <a:r>
              <a:rPr lang="es-ES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s-E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, ya que actualmente se sabe que el protón aislado H</a:t>
            </a:r>
            <a:r>
              <a:rPr lang="es-E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 no existe como especie libre en disolución acuosa).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131807" y="2173903"/>
            <a:ext cx="3374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ácido</a:t>
            </a:r>
            <a:r>
              <a:rPr lang="en-US" b="1" baseline="30000" dirty="0"/>
              <a:t>+</a:t>
            </a:r>
            <a:r>
              <a:rPr lang="en-US" b="1" dirty="0"/>
              <a:t> + base</a:t>
            </a:r>
            <a:r>
              <a:rPr lang="en-US" b="1" baseline="30000" dirty="0"/>
              <a:t>−</a:t>
            </a:r>
            <a:r>
              <a:rPr lang="en-US" b="1" dirty="0"/>
              <a:t> → </a:t>
            </a:r>
            <a:r>
              <a:rPr lang="en-US" b="1" dirty="0" err="1"/>
              <a:t>sal</a:t>
            </a:r>
            <a:r>
              <a:rPr lang="en-US" b="1" dirty="0"/>
              <a:t> + </a:t>
            </a:r>
            <a:r>
              <a:rPr lang="en-US" b="1" dirty="0" err="1"/>
              <a:t>agua</a:t>
            </a:r>
            <a:endParaRPr lang="en-US" dirty="0"/>
          </a:p>
        </p:txBody>
      </p:sp>
      <p:sp>
        <p:nvSpPr>
          <p:cNvPr id="27" name="Rectángulo 26"/>
          <p:cNvSpPr/>
          <p:nvPr/>
        </p:nvSpPr>
        <p:spPr>
          <a:xfrm>
            <a:off x="999015" y="4826957"/>
            <a:ext cx="1804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Arrhenius</a:t>
            </a:r>
          </a:p>
        </p:txBody>
      </p:sp>
    </p:spTree>
    <p:extLst>
      <p:ext uri="{BB962C8B-B14F-4D97-AF65-F5344CB8AC3E}">
        <p14:creationId xmlns:p14="http://schemas.microsoft.com/office/powerpoint/2010/main" val="2330913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8" y="2209707"/>
            <a:ext cx="2254182" cy="2957382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3452884" y="2920621"/>
            <a:ext cx="7053565" cy="1281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lamada rectangular redondeada 25"/>
          <p:cNvSpPr/>
          <p:nvPr/>
        </p:nvSpPr>
        <p:spPr>
          <a:xfrm rot="5400000">
            <a:off x="3065707" y="3197227"/>
            <a:ext cx="1283040" cy="727052"/>
          </a:xfrm>
          <a:prstGeom prst="wedgeRoundRectCallout">
            <a:avLst>
              <a:gd name="adj1" fmla="val -2911"/>
              <a:gd name="adj2" fmla="val 14776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370267" y="1968506"/>
            <a:ext cx="5546724" cy="772142"/>
          </a:xfrm>
          <a:prstGeom prst="rect">
            <a:avLst/>
          </a:prstGeom>
          <a:solidFill>
            <a:srgbClr val="C6B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3589360" y="1985344"/>
            <a:ext cx="2739251" cy="755304"/>
          </a:xfrm>
          <a:prstGeom prst="rect">
            <a:avLst/>
          </a:prstGeom>
          <a:solidFill>
            <a:srgbClr val="C6B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0" y="-72510"/>
            <a:ext cx="12192000" cy="11710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3701" y="-167534"/>
            <a:ext cx="7590482" cy="1499616"/>
          </a:xfrm>
        </p:spPr>
        <p:txBody>
          <a:bodyPr/>
          <a:lstStyle/>
          <a:p>
            <a:r>
              <a:rPr lang="es-CL" dirty="0" smtClean="0">
                <a:solidFill>
                  <a:schemeClr val="bg1"/>
                </a:solidFill>
              </a:rPr>
              <a:t>Teorías Ácido-base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64737" y="1469470"/>
            <a:ext cx="330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¿Qué son los ácidos?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452884" y="3100357"/>
            <a:ext cx="70558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"</a:t>
            </a:r>
            <a:r>
              <a:rPr lang="es-ES" sz="2000" i="1" dirty="0"/>
              <a:t>ácido</a:t>
            </a:r>
            <a:r>
              <a:rPr lang="es-ES" sz="2000" dirty="0"/>
              <a:t> es un compuesto que puede donar un protón, y una </a:t>
            </a:r>
            <a:r>
              <a:rPr lang="es-ES" sz="2000" i="1" dirty="0"/>
              <a:t>base</a:t>
            </a:r>
            <a:r>
              <a:rPr lang="es-ES" sz="2000" dirty="0"/>
              <a:t> es un compuesto que puede recibir un protón"</a:t>
            </a:r>
            <a:endParaRPr lang="en-US" sz="2000" dirty="0"/>
          </a:p>
        </p:txBody>
      </p:sp>
      <p:sp>
        <p:nvSpPr>
          <p:cNvPr id="10" name="Rectángulo 9"/>
          <p:cNvSpPr/>
          <p:nvPr/>
        </p:nvSpPr>
        <p:spPr>
          <a:xfrm>
            <a:off x="6403288" y="2148321"/>
            <a:ext cx="5591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/>
              <a:t>ácido</a:t>
            </a:r>
            <a:r>
              <a:rPr lang="en-US" sz="1600" b="1" dirty="0"/>
              <a:t> + base ⇌ </a:t>
            </a:r>
            <a:r>
              <a:rPr lang="en-US" sz="1600" b="1" dirty="0" err="1"/>
              <a:t>conjugado</a:t>
            </a:r>
            <a:r>
              <a:rPr lang="en-US" sz="1600" b="1" dirty="0"/>
              <a:t> base + </a:t>
            </a:r>
            <a:r>
              <a:rPr lang="en-US" sz="1600" b="1" dirty="0" err="1"/>
              <a:t>conjugado</a:t>
            </a:r>
            <a:r>
              <a:rPr lang="en-US" sz="1600" b="1" dirty="0"/>
              <a:t> </a:t>
            </a:r>
            <a:r>
              <a:rPr lang="en-US" sz="1600" b="1" dirty="0" err="1"/>
              <a:t>ácido</a:t>
            </a:r>
            <a:r>
              <a:rPr lang="en-US" sz="1600" b="1" dirty="0"/>
              <a:t> 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3616723" y="2109991"/>
            <a:ext cx="2864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HA + B ⇌ A</a:t>
            </a:r>
            <a:r>
              <a:rPr lang="en-US" sz="2400" b="1" baseline="30000" dirty="0" smtClean="0"/>
              <a:t>-</a:t>
            </a:r>
            <a:r>
              <a:rPr lang="en-US" sz="2400" b="1" dirty="0" smtClean="0"/>
              <a:t> + HB</a:t>
            </a:r>
            <a:r>
              <a:rPr lang="en-US" sz="2400" b="1" baseline="30000" dirty="0" smtClean="0"/>
              <a:t>+</a:t>
            </a:r>
            <a:endParaRPr lang="en-US" sz="2400" b="1" baseline="30000" dirty="0"/>
          </a:p>
        </p:txBody>
      </p:sp>
      <p:sp>
        <p:nvSpPr>
          <p:cNvPr id="29" name="Rectángulo 28"/>
          <p:cNvSpPr/>
          <p:nvPr/>
        </p:nvSpPr>
        <p:spPr>
          <a:xfrm>
            <a:off x="388777" y="5234679"/>
            <a:ext cx="30641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Brønsted</a:t>
            </a:r>
            <a:r>
              <a:rPr lang="en-US" sz="2800" b="1" dirty="0" smtClean="0"/>
              <a:t> /Lowry </a:t>
            </a:r>
            <a:endParaRPr lang="en-US" sz="28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234" y="4290627"/>
            <a:ext cx="7168736" cy="22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563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616</Words>
  <Application>Microsoft Office PowerPoint</Application>
  <PresentationFormat>Panorámica</PresentationFormat>
  <Paragraphs>71</Paragraphs>
  <Slides>33</Slides>
  <Notes>0</Notes>
  <HiddenSlides>1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Arial</vt:lpstr>
      <vt:lpstr>Calibri</vt:lpstr>
      <vt:lpstr>Century Gothic</vt:lpstr>
      <vt:lpstr>Garamond</vt:lpstr>
      <vt:lpstr>TimesLTStd-BoldItalic</vt:lpstr>
      <vt:lpstr>TimesLTStd-Italic</vt:lpstr>
      <vt:lpstr>TimesLTStd-Roman</vt:lpstr>
      <vt:lpstr>Savon</vt:lpstr>
      <vt:lpstr>Ácido - Base</vt:lpstr>
      <vt:lpstr>Presentación de PowerPoint</vt:lpstr>
      <vt:lpstr>¿Qué es un Ácido?</vt:lpstr>
      <vt:lpstr>¿Qué es una Base?</vt:lpstr>
      <vt:lpstr>¿Qué es un Ácido?</vt:lpstr>
      <vt:lpstr>Teorias Ácido-base</vt:lpstr>
      <vt:lpstr>Teorias Ácido-base</vt:lpstr>
      <vt:lpstr>Teorías Ácido-base</vt:lpstr>
      <vt:lpstr>Teorías Ácido-base</vt:lpstr>
      <vt:lpstr>Teorías Ácido-base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Ácido - Base</dc:title>
  <dc:creator>Luciano Univaso</dc:creator>
  <cp:lastModifiedBy>Tamara Adriana Gonzalez</cp:lastModifiedBy>
  <cp:revision>28</cp:revision>
  <dcterms:created xsi:type="dcterms:W3CDTF">2020-03-09T01:18:12Z</dcterms:created>
  <dcterms:modified xsi:type="dcterms:W3CDTF">2020-03-18T14:22:24Z</dcterms:modified>
</cp:coreProperties>
</file>